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57" r:id="rId5"/>
    <p:sldId id="276" r:id="rId6"/>
    <p:sldId id="258" r:id="rId7"/>
    <p:sldId id="259" r:id="rId8"/>
    <p:sldId id="269" r:id="rId9"/>
    <p:sldId id="260" r:id="rId10"/>
    <p:sldId id="277" r:id="rId11"/>
    <p:sldId id="261" r:id="rId12"/>
    <p:sldId id="271" r:id="rId13"/>
    <p:sldId id="278" r:id="rId14"/>
    <p:sldId id="273" r:id="rId15"/>
    <p:sldId id="274" r:id="rId16"/>
    <p:sldId id="275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E4"/>
    <a:srgbClr val="DFB4A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9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03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5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9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2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30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66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98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8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6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B4A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rgbClr val="FCF0E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A0A5-5CF3-496A-B1EE-3AB5121898E3}" type="datetimeFigureOut">
              <a:rPr lang="ru-RU" smtClean="0"/>
              <a:t>28.11.2019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E363-CCE7-46C5-89A9-538B1F980D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69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B4A1"/>
            </a:gs>
            <a:gs pos="100000">
              <a:srgbClr val="FCF0E4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FCF0E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189" y="2637653"/>
            <a:ext cx="9305108" cy="2387600"/>
          </a:xfrm>
        </p:spPr>
        <p:txBody>
          <a:bodyPr>
            <a:normAutofit fontScale="90000"/>
          </a:bodyPr>
          <a:lstStyle/>
          <a:p>
            <a:r>
              <a:rPr lang="ru-RU" sz="5300" dirty="0"/>
              <a:t>Модели и алгоритмы распространения радионуклидов в окружающей среде в результате радиационных аварий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7862" y="4232366"/>
            <a:ext cx="3495041" cy="2338251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104811" y="4766790"/>
            <a:ext cx="29434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Аспирант кафедры ПОИТ</a:t>
            </a:r>
          </a:p>
          <a:p>
            <a:r>
              <a:rPr lang="ru-RU" sz="2000" dirty="0" err="1" smtClean="0"/>
              <a:t>Шамына</a:t>
            </a:r>
            <a:r>
              <a:rPr lang="ru-RU" sz="2000" dirty="0" smtClean="0"/>
              <a:t> </a:t>
            </a:r>
            <a:r>
              <a:rPr lang="ru-RU" sz="2000" dirty="0" smtClean="0"/>
              <a:t>А.Ю</a:t>
            </a:r>
          </a:p>
          <a:p>
            <a:r>
              <a:rPr lang="ru-RU" sz="2000" dirty="0" smtClean="0"/>
              <a:t>Руководитель:</a:t>
            </a:r>
          </a:p>
          <a:p>
            <a:r>
              <a:rPr lang="ru-RU" sz="2000" dirty="0" err="1" smtClean="0"/>
              <a:t>Лапицкая</a:t>
            </a:r>
            <a:r>
              <a:rPr lang="ru-RU" sz="2000" dirty="0" smtClean="0"/>
              <a:t> Н.В., к.т.н., доцент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79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5" y="727846"/>
            <a:ext cx="5623151" cy="567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627018"/>
            <a:ext cx="5843451" cy="577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74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636" y="305191"/>
            <a:ext cx="1020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выпадений на подстилающую поверхность при аварийной ситуации: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90" y="865822"/>
            <a:ext cx="85534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11" y="1355361"/>
            <a:ext cx="7379741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927636" y="305191"/>
            <a:ext cx="10206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выпадений на подстилающую поверхность при аварийной ситуации: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2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0683" y="331317"/>
            <a:ext cx="884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1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78" y="0"/>
            <a:ext cx="5762252" cy="67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9846" y="305191"/>
            <a:ext cx="1801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5350" y="1043753"/>
            <a:ext cx="9570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[1]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Ю. Геоинформационная система для оценки уровня радиоактивного загрязнения / А. Ю.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Д.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Ардяко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// Компьютерные системы и сети: материалы 54-й научной конференции аспирантов, магистрантов и студентов, Минск, 23 – 27 апреля 2018 г. / Белорусский государственный университет информатики и радиоэлектроники. – Минск, 2018. – С. 120 – 121.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[2]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Ю. Программное средство для моделирования распространения радионуклидов в окружающей среде на основе гауссовой модели / А. Ю.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Д.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Ардяко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// Информационные технологии и системы 2018 (ИТС 2018)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Information Technologies and Systems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2018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2018) : материалы международной научной конференции, Минск, 25 октября 2018 г. / Белорусский государственный университет информатики и радиоэлектроники 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редкол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: Л. Ю.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Шилин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[и др.]. – Минск, 2018. – С. 182 - 183.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[3] 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 Ю. Разработка геоинформационной системы для прогнозирования распространения радионуклидов в окружающей среде / А. Д.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Ардяко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Лабоха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А.К, А. Ю.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// Безопасность человека и общества: совершенствование системы реагирования и управления защитой от чрезвычайных ситуаций: сб. материалов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Международной очной научно-практической конференции. - Минск: УГЗ, 2018. - 199 - 200 с.</a:t>
            </a:r>
          </a:p>
        </p:txBody>
      </p:sp>
    </p:spTree>
    <p:extLst>
      <p:ext uri="{BB962C8B-B14F-4D97-AF65-F5344CB8AC3E}">
        <p14:creationId xmlns:p14="http://schemas.microsoft.com/office/powerpoint/2010/main" val="206477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9106" y="991833"/>
            <a:ext cx="10252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[4] 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 Ю. Разработка геоинформационной системы для оценки уровня радиоактивного загрязнения территории/ А. Д.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Ардяко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Ю.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// Безопасность человека и общества: совершенствование системы реагирования и управления защитой от чрезвычайных ситуаций: сб. материалов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Международной очной научно-практической конференции. - Минск: УГЗ, 2017. - 150 - 151 с.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А. Ю. Модели и алгоритмы распространения радиоактивных веществ в окружающей среде/ А. Ю.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// Компьютерные системы и сети: материалы 55-й научной конференции аспирантов, магистрантов и студентов, Минск, 22 – 26 апреля 2019г. / Белорусский государственный университет информатики и радиоэлектроники. – Минск, 2019. – С. 166– 167.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9846" y="305191"/>
            <a:ext cx="1801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221807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334" y="2651125"/>
            <a:ext cx="5614850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3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988" y="46713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Цели и задачи исследования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988" y="33310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Гипотеза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056" y="3985714"/>
            <a:ext cx="1128195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Возможность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программной реализации улучшенной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Гауссовской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(локальной)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 распространения загрязняющих веществ в окружающей среде для поддержки принятия экспертного решения в первые часы развития аварийной ситуации на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ПОО в условиях дефицита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активных измерений и значений наиболее критических параметров для более сложных моделей.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056" y="1137296"/>
            <a:ext cx="115083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ровести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моделей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алгоритмов,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используемых при прогнозировании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распространения радионуклидов в окружающей среде, лежащих в основе созданных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СППР (система поддержки принятия решения)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аварийных ситуаций на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ПОО (потенциально опасный объект) с целью улучшения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существующих моделей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создания соответствующего ПС. Провести кросс-верификацию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апробацию созданного ПС в реальных условиях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БелАЭС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262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4342" y="558578"/>
            <a:ext cx="7001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функциональность ПС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27" y="1782525"/>
            <a:ext cx="525127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Прогнозирование распространения радионуклидов исходя из аварийного сценария и текущей метеорологической обстановки.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Оценка загрязнения окружающей среды </a:t>
            </a:r>
            <a:r>
              <a:rPr lang="ru-RU" sz="2400" dirty="0" smtClean="0"/>
              <a:t>при </a:t>
            </a:r>
            <a:r>
              <a:rPr lang="ru-RU" sz="2400" dirty="0"/>
              <a:t>нормальной эксплуатации.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Расчет плотности выпадений на подстилающую поверхность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11073" y="1782525"/>
            <a:ext cx="64588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Расчет приземной концентрации.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Расчет внешних и ингаляционных доз облучения.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Построение </a:t>
            </a:r>
            <a:r>
              <a:rPr lang="ru-RU" sz="2400" dirty="0" err="1" smtClean="0"/>
              <a:t>полигонизированного</a:t>
            </a:r>
            <a:r>
              <a:rPr lang="ru-RU" sz="2400" dirty="0" smtClean="0"/>
              <a:t> покрытия полей концентраций </a:t>
            </a:r>
            <a:r>
              <a:rPr lang="ru-RU" sz="2400" dirty="0"/>
              <a:t>загрязнений для выбранного радионуклида.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Выбор сценария по проведению защитных мероприятий в случае превышения пороговых значений факторов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505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5400000">
            <a:off x="3380691" y="1234356"/>
            <a:ext cx="1007292" cy="920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580742" y="1248234"/>
            <a:ext cx="1007293" cy="920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780794" y="1234357"/>
            <a:ext cx="1007291" cy="9202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268464" y="2464456"/>
            <a:ext cx="5535902" cy="129481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ПС для моделирования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363276" y="4117740"/>
            <a:ext cx="1042122" cy="920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22209" y="4117741"/>
            <a:ext cx="1042121" cy="920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752927" y="4086583"/>
            <a:ext cx="1042120" cy="920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04929" y="355157"/>
            <a:ext cx="1758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Аварийный </a:t>
            </a:r>
          </a:p>
          <a:p>
            <a:pPr algn="ctr"/>
            <a:r>
              <a:rPr lang="ru-RU" sz="2400" dirty="0" smtClean="0"/>
              <a:t>сценарий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2726" y="355159"/>
            <a:ext cx="2801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Метеорологическая</a:t>
            </a:r>
          </a:p>
          <a:p>
            <a:pPr algn="ctr"/>
            <a:r>
              <a:rPr lang="ru-RU" sz="2400" dirty="0" smtClean="0"/>
              <a:t>обстановка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99997" y="355158"/>
            <a:ext cx="1747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Параметры </a:t>
            </a:r>
          </a:p>
          <a:p>
            <a:pPr algn="ctr"/>
            <a:r>
              <a:rPr lang="ru-RU" sz="2400" dirty="0" smtClean="0"/>
              <a:t>рельефа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63726" y="5165578"/>
            <a:ext cx="1754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Оценка доз </a:t>
            </a:r>
          </a:p>
          <a:p>
            <a:pPr algn="ctr"/>
            <a:r>
              <a:rPr lang="ru-RU" sz="2400" dirty="0" smtClean="0"/>
              <a:t>облучения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8566" y="5165578"/>
            <a:ext cx="2589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Построение карты</a:t>
            </a:r>
          </a:p>
          <a:p>
            <a:pPr algn="ctr"/>
            <a:r>
              <a:rPr lang="ru-RU" sz="2400" dirty="0" smtClean="0"/>
              <a:t>загрязнения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14626" y="5171327"/>
            <a:ext cx="2139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Рекомендации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94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6927"/>
            <a:ext cx="7367452" cy="5558715"/>
          </a:xfrm>
        </p:spPr>
      </p:pic>
      <p:sp>
        <p:nvSpPr>
          <p:cNvPr id="5" name="Прямоугольник 4"/>
          <p:cNvSpPr/>
          <p:nvPr/>
        </p:nvSpPr>
        <p:spPr>
          <a:xfrm>
            <a:off x="1894114" y="0"/>
            <a:ext cx="8804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Гауссова модель атмосферной диффузии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074" y="936927"/>
            <a:ext cx="37751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одель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строить прогноз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переноса загрязняющих веществ на расстояниях не более 10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источника, а также  ориентировочную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экспресс-оценку переноса на расстояния не более 30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км.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 примеси в атмосфере осуществляется по нормальному закону распределения при стационарных условиях.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482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3367" y="15216"/>
            <a:ext cx="715324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методики расчета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 52.18.717-2009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288" y="914349"/>
            <a:ext cx="11465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Проинтегрированная по времени концентрация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точке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(предполагается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ось следа направлена по оси x) в момент времени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02" y="2727409"/>
            <a:ext cx="6183068" cy="23352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7580" y="1674700"/>
            <a:ext cx="56600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источника конечного времени действия: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7580" y="5472200"/>
            <a:ext cx="10718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Q - активность источника, Бк; M - мощность источника; Бк/с; s t – время действия источника; U - скорость ветра в слое, м/с; F(x) - функция обеднения источника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897875"/>
            <a:ext cx="9575126" cy="1698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08955" y="301059"/>
            <a:ext cx="7153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методики расчета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161022"/>
            <a:ext cx="8597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разбавления (метеорологический фактор)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3764522"/>
            <a:ext cx="8597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обеднения источника выброса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94209"/>
            <a:ext cx="8445211" cy="12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0" y="277946"/>
            <a:ext cx="11176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выпадений веществ D(x, y, t) рассчитывается как суперпозиция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выпадений за счет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влажного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сухого выведения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900" y="1888323"/>
            <a:ext cx="2785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сухого выведения: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737" y="2609149"/>
            <a:ext cx="5095875" cy="800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3900" y="3483311"/>
            <a:ext cx="3105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влажного выведения: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61" y="4046402"/>
            <a:ext cx="6575425" cy="25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927211"/>
            <a:ext cx="10915650" cy="58339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7728" y="247134"/>
            <a:ext cx="6876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загрязнения при нормальной эксплуатации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589</Words>
  <Application>Microsoft Office PowerPoint</Application>
  <PresentationFormat>Широкоэкранный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Модели и алгоритмы распространения радионуклидов в окружающей среде в результате радиационных аварий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92</cp:revision>
  <dcterms:created xsi:type="dcterms:W3CDTF">2016-09-19T22:23:05Z</dcterms:created>
  <dcterms:modified xsi:type="dcterms:W3CDTF">2019-11-28T07:16:33Z</dcterms:modified>
</cp:coreProperties>
</file>